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La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Lato-bold.fntdata"/><Relationship Id="rId16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Italic.fntdata"/><Relationship Id="rId6" Type="http://schemas.openxmlformats.org/officeDocument/2006/relationships/slide" Target="slides/slide1.xml"/><Relationship Id="rId18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98c5ac90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98c5ac90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98d1734e1d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98d1734e1d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98d1734e1d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98d1734e1d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a0d617102c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a0d617102c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a0d617102c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a0d617102c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a0d617102c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a0d617102c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9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20.png"/><Relationship Id="rId5" Type="http://schemas.openxmlformats.org/officeDocument/2006/relationships/image" Target="../media/image15.png"/><Relationship Id="rId6" Type="http://schemas.openxmlformats.org/officeDocument/2006/relationships/image" Target="../media/image11.png"/><Relationship Id="rId7" Type="http://schemas.openxmlformats.org/officeDocument/2006/relationships/image" Target="../media/image19.png"/><Relationship Id="rId8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4109250" y="2397350"/>
            <a:ext cx="5034900" cy="241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3988325" y="28500"/>
            <a:ext cx="5155800" cy="2322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p13"/>
          <p:cNvSpPr txBox="1"/>
          <p:nvPr>
            <p:ph idx="4294967295" type="title"/>
          </p:nvPr>
        </p:nvSpPr>
        <p:spPr>
          <a:xfrm>
            <a:off x="727650" y="4384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Hazard Hardware - </a:t>
            </a:r>
            <a:r>
              <a:rPr lang="en-GB"/>
              <a:t>Data Hazards </a:t>
            </a:r>
            <a:endParaRPr/>
          </a:p>
        </p:txBody>
      </p:sp>
      <p:sp>
        <p:nvSpPr>
          <p:cNvPr id="89" name="Google Shape;89;p13"/>
          <p:cNvSpPr txBox="1"/>
          <p:nvPr>
            <p:ph idx="1" type="body"/>
          </p:nvPr>
        </p:nvSpPr>
        <p:spPr>
          <a:xfrm>
            <a:off x="94650" y="0"/>
            <a:ext cx="4787400" cy="59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GB" sz="1600"/>
              <a:t>Read after write hazards (RAW)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99750" y="1969015"/>
            <a:ext cx="4009500" cy="24804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 fontScale="5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 register file s8 here, cannot be updated in time for instructions </a:t>
            </a: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sub</a:t>
            </a:r>
            <a:r>
              <a:rPr lang="en-GB" sz="1600"/>
              <a:t> and </a:t>
            </a: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-GB" sz="1600"/>
              <a:t> to read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 u="sng">
              <a:highlight>
                <a:schemeClr val="accent4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4"/>
                </a:highlight>
              </a:rPr>
              <a:t>2nd instruction: </a:t>
            </a:r>
            <a:r>
              <a:rPr lang="en-GB" sz="1600">
                <a:highlight>
                  <a:schemeClr val="accent4"/>
                </a:highlight>
                <a:latin typeface="Courier New"/>
                <a:ea typeface="Courier New"/>
                <a:cs typeface="Courier New"/>
                <a:sym typeface="Courier New"/>
              </a:rPr>
              <a:t>sub s2, s8, s3</a:t>
            </a:r>
            <a:endParaRPr sz="1600">
              <a:highlight>
                <a:schemeClr val="accent4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4"/>
                </a:highlight>
                <a:latin typeface="Courier New"/>
                <a:ea typeface="Courier New"/>
                <a:cs typeface="Courier New"/>
                <a:sym typeface="Courier New"/>
              </a:rPr>
              <a:t>sub</a:t>
            </a:r>
            <a:r>
              <a:rPr lang="en-GB" sz="1600">
                <a:highlight>
                  <a:schemeClr val="accent4"/>
                </a:highlight>
              </a:rPr>
              <a:t> in E stage needs data that was just computed by the </a:t>
            </a:r>
            <a:r>
              <a:rPr lang="en-GB" sz="1600">
                <a:highlight>
                  <a:schemeClr val="accent4"/>
                </a:highlight>
                <a:latin typeface="Courier New"/>
                <a:ea typeface="Courier New"/>
                <a:cs typeface="Courier New"/>
                <a:sym typeface="Courier New"/>
              </a:rPr>
              <a:t>add</a:t>
            </a:r>
            <a:r>
              <a:rPr lang="en-GB" sz="1600">
                <a:highlight>
                  <a:schemeClr val="accent4"/>
                </a:highlight>
              </a:rPr>
              <a:t>, now in M stage</a:t>
            </a:r>
            <a:endParaRPr sz="1600">
              <a:highlight>
                <a:schemeClr val="accent4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4"/>
                </a:highlight>
              </a:rPr>
              <a:t>So we will add a </a:t>
            </a:r>
            <a:r>
              <a:rPr b="1" lang="en-GB" sz="1600">
                <a:highlight>
                  <a:schemeClr val="accent4"/>
                </a:highlight>
              </a:rPr>
              <a:t>ForwardAE and </a:t>
            </a:r>
            <a:r>
              <a:rPr b="1" lang="en-GB" sz="1600">
                <a:highlight>
                  <a:schemeClr val="accent4"/>
                </a:highlight>
              </a:rPr>
              <a:t>ForwardBE</a:t>
            </a:r>
            <a:r>
              <a:rPr lang="en-GB" sz="1600">
                <a:highlight>
                  <a:schemeClr val="accent4"/>
                </a:highlight>
              </a:rPr>
              <a:t> to forward data from </a:t>
            </a:r>
            <a:r>
              <a:rPr b="1" lang="en-GB" sz="1600">
                <a:highlight>
                  <a:schemeClr val="accent4"/>
                </a:highlight>
              </a:rPr>
              <a:t>M to E</a:t>
            </a:r>
            <a:r>
              <a:rPr lang="en-GB" sz="1600">
                <a:highlight>
                  <a:schemeClr val="accent4"/>
                </a:highlight>
              </a:rPr>
              <a:t> to the ALU input source here</a:t>
            </a:r>
            <a:endParaRPr sz="1600">
              <a:highlight>
                <a:schemeClr val="accent4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highlight>
                <a:schemeClr val="accent4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4"/>
                </a:highlight>
              </a:rPr>
              <a:t>3rd instruction: </a:t>
            </a:r>
            <a:r>
              <a:rPr lang="en-GB" sz="1600">
                <a:highlight>
                  <a:schemeClr val="accent4"/>
                </a:highlight>
                <a:latin typeface="Courier New"/>
                <a:ea typeface="Courier New"/>
                <a:cs typeface="Courier New"/>
                <a:sym typeface="Courier New"/>
              </a:rPr>
              <a:t>or s9, t6, s8</a:t>
            </a:r>
            <a:endParaRPr sz="1600">
              <a:highlight>
                <a:schemeClr val="accent4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4"/>
                </a:highlight>
                <a:latin typeface="Courier New"/>
                <a:ea typeface="Courier New"/>
                <a:cs typeface="Courier New"/>
                <a:sym typeface="Courier New"/>
              </a:rPr>
              <a:t>or</a:t>
            </a:r>
            <a:r>
              <a:rPr lang="en-GB" sz="1600">
                <a:highlight>
                  <a:schemeClr val="accent4"/>
                </a:highlight>
              </a:rPr>
              <a:t> in E stage needs data from </a:t>
            </a:r>
            <a:r>
              <a:rPr lang="en-GB" sz="1600">
                <a:highlight>
                  <a:schemeClr val="accent4"/>
                </a:highlight>
                <a:latin typeface="Courier New"/>
                <a:ea typeface="Courier New"/>
                <a:cs typeface="Courier New"/>
                <a:sym typeface="Courier New"/>
              </a:rPr>
              <a:t>add</a:t>
            </a:r>
            <a:r>
              <a:rPr lang="en-GB" sz="1600">
                <a:highlight>
                  <a:schemeClr val="accent4"/>
                </a:highlight>
              </a:rPr>
              <a:t>, now in W stage</a:t>
            </a:r>
            <a:endParaRPr sz="1600">
              <a:highlight>
                <a:schemeClr val="accent4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4"/>
                </a:highlight>
              </a:rPr>
              <a:t>So we will add a </a:t>
            </a:r>
            <a:r>
              <a:rPr b="1" lang="en-GB" sz="1600">
                <a:highlight>
                  <a:schemeClr val="accent4"/>
                </a:highlight>
              </a:rPr>
              <a:t>ForwardAE and ForwardBE </a:t>
            </a:r>
            <a:r>
              <a:rPr lang="en-GB" sz="1600">
                <a:highlight>
                  <a:schemeClr val="accent4"/>
                </a:highlight>
              </a:rPr>
              <a:t>to forward data from</a:t>
            </a:r>
            <a:r>
              <a:rPr b="1" lang="en-GB" sz="1600">
                <a:highlight>
                  <a:schemeClr val="accent4"/>
                </a:highlight>
              </a:rPr>
              <a:t> W to E </a:t>
            </a:r>
            <a:r>
              <a:rPr lang="en-GB" sz="1600">
                <a:highlight>
                  <a:schemeClr val="accent4"/>
                </a:highlight>
              </a:rPr>
              <a:t>as well here</a:t>
            </a:r>
            <a:endParaRPr sz="1600">
              <a:highlight>
                <a:schemeClr val="accent4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6"/>
                </a:highlight>
              </a:rPr>
              <a:t>4th instruction: </a:t>
            </a:r>
            <a:r>
              <a:rPr lang="en-GB" sz="1600">
                <a:highlight>
                  <a:schemeClr val="accent6"/>
                </a:highlight>
                <a:latin typeface="Courier New"/>
                <a:ea typeface="Courier New"/>
                <a:cs typeface="Courier New"/>
                <a:sym typeface="Courier New"/>
              </a:rPr>
              <a:t>and s7, s8, t2</a:t>
            </a:r>
            <a:endParaRPr sz="1600">
              <a:highlight>
                <a:schemeClr val="accent6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6"/>
                </a:highlight>
                <a:latin typeface="Courier New"/>
                <a:ea typeface="Courier New"/>
                <a:cs typeface="Courier New"/>
                <a:sym typeface="Courier New"/>
              </a:rPr>
              <a:t>a</a:t>
            </a:r>
            <a:r>
              <a:rPr lang="en-GB" sz="1600">
                <a:highlight>
                  <a:schemeClr val="accent6"/>
                </a:highlight>
                <a:latin typeface="Courier New"/>
                <a:ea typeface="Courier New"/>
                <a:cs typeface="Courier New"/>
                <a:sym typeface="Courier New"/>
              </a:rPr>
              <a:t>nd</a:t>
            </a:r>
            <a:r>
              <a:rPr lang="en-GB" sz="1600">
                <a:highlight>
                  <a:schemeClr val="accent6"/>
                </a:highlight>
              </a:rPr>
              <a:t> in D stage needs the register which is written to by the </a:t>
            </a:r>
            <a:r>
              <a:rPr lang="en-GB" sz="1600">
                <a:highlight>
                  <a:schemeClr val="accent6"/>
                </a:highlight>
                <a:latin typeface="Courier New"/>
                <a:ea typeface="Courier New"/>
                <a:cs typeface="Courier New"/>
                <a:sym typeface="Courier New"/>
              </a:rPr>
              <a:t>add</a:t>
            </a:r>
            <a:r>
              <a:rPr lang="en-GB" sz="1600">
                <a:highlight>
                  <a:schemeClr val="accent6"/>
                </a:highlight>
              </a:rPr>
              <a:t> only at the end of cycle, but the register is read at the same time, which will be the wrong data</a:t>
            </a:r>
            <a:endParaRPr sz="1600">
              <a:highlight>
                <a:schemeClr val="accent6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6"/>
                </a:highlight>
              </a:rPr>
              <a:t>So we also need </a:t>
            </a:r>
            <a:r>
              <a:rPr b="1" lang="en-GB" sz="1600">
                <a:highlight>
                  <a:schemeClr val="accent6"/>
                </a:highlight>
              </a:rPr>
              <a:t>W to D forwarding</a:t>
            </a:r>
            <a:r>
              <a:rPr lang="en-GB" sz="1600">
                <a:highlight>
                  <a:schemeClr val="accent6"/>
                </a:highlight>
              </a:rPr>
              <a:t> here</a:t>
            </a:r>
            <a:endParaRPr sz="1600">
              <a:highlight>
                <a:schemeClr val="accent6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highlight>
                  <a:schemeClr val="accent6"/>
                </a:highlight>
              </a:rPr>
              <a:t>The register file AND the pipeline register E is then </a:t>
            </a:r>
            <a:r>
              <a:rPr lang="en-GB" sz="1600" u="sng">
                <a:highlight>
                  <a:schemeClr val="accent6"/>
                </a:highlight>
              </a:rPr>
              <a:t>written at the same time</a:t>
            </a:r>
            <a:endParaRPr sz="1600" u="sng">
              <a:highlight>
                <a:schemeClr val="accent6"/>
              </a:highlight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50" y="529087"/>
            <a:ext cx="3893664" cy="1439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9549" y="255403"/>
            <a:ext cx="3652750" cy="1987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08994" y="3210106"/>
            <a:ext cx="3652768" cy="5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22598" y="142391"/>
            <a:ext cx="1073550" cy="2213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61500" y="2443376"/>
            <a:ext cx="904975" cy="23229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3"/>
          <p:cNvSpPr/>
          <p:nvPr/>
        </p:nvSpPr>
        <p:spPr>
          <a:xfrm>
            <a:off x="98525" y="1193350"/>
            <a:ext cx="3372000" cy="438000"/>
          </a:xfrm>
          <a:prstGeom prst="rect">
            <a:avLst/>
          </a:prstGeom>
          <a:solidFill>
            <a:srgbClr val="A2FFE8">
              <a:alpha val="30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98525" y="1631350"/>
            <a:ext cx="3652800" cy="337800"/>
          </a:xfrm>
          <a:prstGeom prst="rect">
            <a:avLst/>
          </a:prstGeom>
          <a:solidFill>
            <a:srgbClr val="FFB8A2">
              <a:alpha val="3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idx="4294967295" type="title"/>
          </p:nvPr>
        </p:nvSpPr>
        <p:spPr>
          <a:xfrm>
            <a:off x="727650" y="4384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Hazard Hardware - Data Hazards</a:t>
            </a:r>
            <a:endParaRPr/>
          </a:p>
        </p:txBody>
      </p:sp>
      <p:pic>
        <p:nvPicPr>
          <p:cNvPr id="103" name="Google Shape;10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2325" y="1033359"/>
            <a:ext cx="2999632" cy="195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4"/>
          <p:cNvSpPr txBox="1"/>
          <p:nvPr>
            <p:ph idx="1" type="body"/>
          </p:nvPr>
        </p:nvSpPr>
        <p:spPr>
          <a:xfrm>
            <a:off x="4724725" y="47388"/>
            <a:ext cx="4112100" cy="11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3.</a:t>
            </a:r>
            <a:r>
              <a:rPr lang="en-GB" sz="1600"/>
              <a:t> Load and use hazard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lw </a:t>
            </a:r>
            <a:r>
              <a:rPr b="1" lang="en-GB" sz="1600" u="sng">
                <a:latin typeface="Courier New"/>
                <a:ea typeface="Courier New"/>
                <a:cs typeface="Courier New"/>
                <a:sym typeface="Courier New"/>
              </a:rPr>
              <a:t>s3</a:t>
            </a: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, (s2)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xor s10, </a:t>
            </a:r>
            <a:r>
              <a:rPr b="1" lang="en-GB" sz="1600" u="sng">
                <a:latin typeface="Courier New"/>
                <a:ea typeface="Courier New"/>
                <a:cs typeface="Courier New"/>
                <a:sym typeface="Courier New"/>
              </a:rPr>
              <a:t>s3</a:t>
            </a: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, s6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105" name="Google Shape;105;p14"/>
          <p:cNvCxnSpPr/>
          <p:nvPr/>
        </p:nvCxnSpPr>
        <p:spPr>
          <a:xfrm rot="10800000">
            <a:off x="4717575" y="47400"/>
            <a:ext cx="0" cy="438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6" name="Google Shape;106;p14"/>
          <p:cNvSpPr txBox="1"/>
          <p:nvPr>
            <p:ph idx="1" type="body"/>
          </p:nvPr>
        </p:nvSpPr>
        <p:spPr>
          <a:xfrm>
            <a:off x="4776025" y="2989163"/>
            <a:ext cx="4530600" cy="9207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 fontScale="47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 register file s7 here, cannot be updated in time for instructions after lw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 subsequent instructions will need the register data in the E stage to compute the result. However, the data is only available when lw is in the W stage (after it has read from memory in the M stage)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So we stall one cycle (when and is in D stage -&gt; E stage)  to make lw W stage and the and E stage. Then the forwarding will be done from </a:t>
            </a:r>
            <a:r>
              <a:rPr b="1" lang="en-GB" sz="1600"/>
              <a:t>W to E </a:t>
            </a:r>
            <a:r>
              <a:rPr lang="en-GB" sz="1600"/>
              <a:t>(done previously)</a:t>
            </a:r>
            <a:endParaRPr sz="1600"/>
          </a:p>
        </p:txBody>
      </p:sp>
      <p:pic>
        <p:nvPicPr>
          <p:cNvPr id="107" name="Google Shape;10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525" y="1026388"/>
            <a:ext cx="2532850" cy="10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4"/>
          <p:cNvSpPr txBox="1"/>
          <p:nvPr>
            <p:ph idx="1" type="body"/>
          </p:nvPr>
        </p:nvSpPr>
        <p:spPr>
          <a:xfrm>
            <a:off x="78525" y="131938"/>
            <a:ext cx="4112100" cy="11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2</a:t>
            </a:r>
            <a:r>
              <a:rPr lang="en-GB" sz="1600"/>
              <a:t>. Mem to mem copy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lw s3, (s2)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Courier New"/>
                <a:ea typeface="Courier New"/>
                <a:cs typeface="Courier New"/>
                <a:sym typeface="Courier New"/>
              </a:rPr>
              <a:t>sw s3, (s1)</a:t>
            </a:r>
            <a:endParaRPr sz="1600"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109" name="Google Shape;10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67775" y="1"/>
            <a:ext cx="787850" cy="215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12337" y="3875301"/>
            <a:ext cx="2809251" cy="5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4"/>
          <p:cNvSpPr txBox="1"/>
          <p:nvPr>
            <p:ph idx="1" type="body"/>
          </p:nvPr>
        </p:nvSpPr>
        <p:spPr>
          <a:xfrm>
            <a:off x="78525" y="2078000"/>
            <a:ext cx="3377100" cy="19071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These two together, copies the data in address s2 to address s1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 register file here, s3, cannot be updated in time for sw to read in D stage. 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sw in M stage needs the value of s3 to store into memory, which is provided only at lw in W stage (lw just finished reading from memory at its own M stage)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So we forward the data from </a:t>
            </a:r>
            <a:r>
              <a:rPr b="1" lang="en-GB" sz="1600"/>
              <a:t>W to M</a:t>
            </a:r>
            <a:endParaRPr b="1" sz="1600"/>
          </a:p>
        </p:txBody>
      </p:sp>
      <p:pic>
        <p:nvPicPr>
          <p:cNvPr id="112" name="Google Shape;112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525" y="3985096"/>
            <a:ext cx="3793650" cy="338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idx="4294967295" type="title"/>
          </p:nvPr>
        </p:nvSpPr>
        <p:spPr>
          <a:xfrm>
            <a:off x="727650" y="4384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Hazard Hardware - HazardUnit</a:t>
            </a:r>
            <a:endParaRPr/>
          </a:p>
        </p:txBody>
      </p:sp>
      <p:pic>
        <p:nvPicPr>
          <p:cNvPr id="118" name="Google Shape;11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85275" y="2338549"/>
            <a:ext cx="1946412" cy="218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7625" y="-1"/>
            <a:ext cx="3086375" cy="2320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7625" y="2338550"/>
            <a:ext cx="727650" cy="2184726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62450" y="41275"/>
            <a:ext cx="4112100" cy="71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4. Control hazards</a:t>
            </a:r>
            <a:endParaRPr sz="1600"/>
          </a:p>
        </p:txBody>
      </p:sp>
      <p:pic>
        <p:nvPicPr>
          <p:cNvPr id="122" name="Google Shape;12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125" y="598581"/>
            <a:ext cx="4267198" cy="144818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 txBox="1"/>
          <p:nvPr>
            <p:ph idx="1" type="body"/>
          </p:nvPr>
        </p:nvSpPr>
        <p:spPr>
          <a:xfrm>
            <a:off x="152125" y="2083050"/>
            <a:ext cx="5689200" cy="1168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When we do a branch, the result of the branch and therefore the next PC is only computed at E stage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Therefore the correct instruction’s F stage will need the correct PC that the branch, now in M stage, provides. So we forward data from </a:t>
            </a:r>
            <a:r>
              <a:rPr b="1" lang="en-GB" sz="1600"/>
              <a:t>M to E</a:t>
            </a:r>
            <a:r>
              <a:rPr lang="en-GB" sz="1600"/>
              <a:t> (done previously)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More importantly, we need to flush the next two instructions if the branch is taken (when PCSrcE = 1). The instruction in decode (FlushE) and fetch (FlushD) will be flushed.</a:t>
            </a:r>
            <a:endParaRPr sz="1600"/>
          </a:p>
        </p:txBody>
      </p:sp>
      <p:pic>
        <p:nvPicPr>
          <p:cNvPr id="124" name="Google Shape;124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40850" y="3251958"/>
            <a:ext cx="1946400" cy="66056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Google Shape;125;p15"/>
          <p:cNvCxnSpPr/>
          <p:nvPr/>
        </p:nvCxnSpPr>
        <p:spPr>
          <a:xfrm rot="10800000">
            <a:off x="5949475" y="141775"/>
            <a:ext cx="0" cy="438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" name="Google Shape;126;p15"/>
          <p:cNvSpPr txBox="1"/>
          <p:nvPr>
            <p:ph idx="1" type="body"/>
          </p:nvPr>
        </p:nvSpPr>
        <p:spPr>
          <a:xfrm>
            <a:off x="152125" y="3830650"/>
            <a:ext cx="5689200" cy="6606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Note: To stall the instructions in F and D in load and use hazard, we will also need to FlushE so that the instruction in D (the use instruction) does not continue on to mess up other stuff (e.g. writing to memory, etc.)</a:t>
            </a:r>
            <a:endParaRPr sz="1600"/>
          </a:p>
        </p:txBody>
      </p:sp>
      <p:pic>
        <p:nvPicPr>
          <p:cNvPr id="127" name="Google Shape;127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8024" y="3333825"/>
            <a:ext cx="3510591" cy="49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/>
          <p:nvPr>
            <p:ph idx="4294967295" type="title"/>
          </p:nvPr>
        </p:nvSpPr>
        <p:spPr>
          <a:xfrm>
            <a:off x="727650" y="4384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2-bit Branch Predictor - Predictor Unit</a:t>
            </a:r>
            <a:endParaRPr/>
          </a:p>
        </p:txBody>
      </p:sp>
      <p:pic>
        <p:nvPicPr>
          <p:cNvPr id="133" name="Google Shape;13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925" y="279775"/>
            <a:ext cx="3403150" cy="415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0175" y="279775"/>
            <a:ext cx="3871399" cy="342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6"/>
          <p:cNvSpPr txBox="1"/>
          <p:nvPr>
            <p:ph idx="1" type="body"/>
          </p:nvPr>
        </p:nvSpPr>
        <p:spPr>
          <a:xfrm>
            <a:off x="4330100" y="3737725"/>
            <a:ext cx="4491000" cy="80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Key details:</a:t>
            </a:r>
            <a:endParaRPr sz="1500"/>
          </a:p>
          <a:p>
            <a:pPr indent="-28098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Tables to store both </a:t>
            </a:r>
            <a:r>
              <a:rPr b="1" lang="en-GB" sz="1500"/>
              <a:t>predicted outcome</a:t>
            </a:r>
            <a:r>
              <a:rPr lang="en-GB" sz="1500"/>
              <a:t> and </a:t>
            </a:r>
            <a:r>
              <a:rPr b="1" lang="en-GB" sz="1500"/>
              <a:t>predicted BTA</a:t>
            </a:r>
            <a:endParaRPr b="1" sz="1500"/>
          </a:p>
          <a:p>
            <a:pPr indent="-280987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sz="1500"/>
              <a:t>Tables have 5-bit index each in our CPU → 32 entries and smaller margin of error (confusing other instructions with branch instructions / confusing 1 branch instruction for another branch instruction  etc.)</a:t>
            </a:r>
            <a:endParaRPr sz="1500"/>
          </a:p>
          <a:p>
            <a:pPr indent="-28098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2-bit predictor that starts at “weakly not taken” stage (01)</a:t>
            </a:r>
            <a:endParaRPr sz="1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idx="4294967295" type="title"/>
          </p:nvPr>
        </p:nvSpPr>
        <p:spPr>
          <a:xfrm>
            <a:off x="727650" y="4384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2-bit Branch Predictor - How it is Used</a:t>
            </a:r>
            <a:endParaRPr/>
          </a:p>
        </p:txBody>
      </p:sp>
      <p:sp>
        <p:nvSpPr>
          <p:cNvPr id="141" name="Google Shape;141;p17"/>
          <p:cNvSpPr txBox="1"/>
          <p:nvPr>
            <p:ph idx="1" type="body"/>
          </p:nvPr>
        </p:nvSpPr>
        <p:spPr>
          <a:xfrm>
            <a:off x="646275" y="3400650"/>
            <a:ext cx="8168100" cy="107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Key details:</a:t>
            </a:r>
            <a:endParaRPr sz="1500"/>
          </a:p>
          <a:p>
            <a:pPr indent="-3024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PC_IN first checks if instruction is a jump instruction (either jal or jalr), and routes the next PC value to be the respective addresses </a:t>
            </a:r>
            <a:endParaRPr sz="1500"/>
          </a:p>
          <a:p>
            <a:pPr indent="-3024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If not, it then checks if the branch was predicted correctly or not – if it is, use PCE + 4, if not, use PredictedPC.</a:t>
            </a:r>
            <a:endParaRPr sz="1500"/>
          </a:p>
          <a:p>
            <a:pPr indent="-302418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PredictedPC checks whether the branch at F stage is predicted to be taken or not – if it is, look up the BTB for the predicted BTA, if not use PCF + 4.</a:t>
            </a:r>
            <a:endParaRPr sz="1500"/>
          </a:p>
        </p:txBody>
      </p:sp>
      <p:pic>
        <p:nvPicPr>
          <p:cNvPr id="142" name="Google Shape;14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4713" y="215925"/>
            <a:ext cx="6594575" cy="325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/>
          <p:nvPr>
            <p:ph idx="4294967295" type="title"/>
          </p:nvPr>
        </p:nvSpPr>
        <p:spPr>
          <a:xfrm>
            <a:off x="727650" y="4384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2-bit Branch Predictor - Impact on Hazards</a:t>
            </a:r>
            <a:endParaRPr/>
          </a:p>
        </p:txBody>
      </p:sp>
      <p:sp>
        <p:nvSpPr>
          <p:cNvPr id="148" name="Google Shape;148;p18"/>
          <p:cNvSpPr txBox="1"/>
          <p:nvPr>
            <p:ph idx="1" type="body"/>
          </p:nvPr>
        </p:nvSpPr>
        <p:spPr>
          <a:xfrm>
            <a:off x="747725" y="3339275"/>
            <a:ext cx="8008200" cy="104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25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/>
              <a:t>Key details:</a:t>
            </a:r>
            <a:endParaRPr sz="1500"/>
          </a:p>
          <a:p>
            <a:pPr indent="-31670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Flushing should always happen for jump instructions (either jal or jalr), as well as if the branch was mispredicted.</a:t>
            </a:r>
            <a:endParaRPr sz="1500"/>
          </a:p>
          <a:p>
            <a:pPr indent="-31670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00"/>
              <a:t>Hence, FlushE and FlushD was modified to flush whenever any of the above happens as well.</a:t>
            </a:r>
            <a:endParaRPr sz="1500"/>
          </a:p>
        </p:txBody>
      </p:sp>
      <p:pic>
        <p:nvPicPr>
          <p:cNvPr id="149" name="Google Shape;14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7713" y="354013"/>
            <a:ext cx="7648575" cy="288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